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Funnel Display" panose="020B0604020202020204" charset="0"/>
      <p:regular r:id="rId10"/>
      <p:bold r:id="rId11"/>
    </p:embeddedFont>
    <p:embeddedFont>
      <p:font typeface="Funnel Sans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AFA"/>
    <a:srgbClr val="0D1D34"/>
    <a:srgbClr val="98ADF2"/>
    <a:srgbClr val="6977FF"/>
    <a:srgbClr val="0099FF"/>
    <a:srgbClr val="37AEFF"/>
    <a:srgbClr val="0033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3A4D5-AE9D-49D7-B719-C8DD51FFC137}" v="70" dt="2025-12-15T23:52:55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6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an Elad" userId="9deb7d95cfd88339" providerId="LiveId" clId="{6A0D1C55-B8D7-413E-A91A-24C3FD71DD5B}"/>
    <pc:docChg chg="undo redo custSel modSld">
      <pc:chgData name="Matan Elad" userId="9deb7d95cfd88339" providerId="LiveId" clId="{6A0D1C55-B8D7-413E-A91A-24C3FD71DD5B}" dt="2025-12-15T23:53:01.819" v="55" actId="14100"/>
      <pc:docMkLst>
        <pc:docMk/>
      </pc:docMkLst>
      <pc:sldChg chg="addSp delSp modSp mod">
        <pc:chgData name="Matan Elad" userId="9deb7d95cfd88339" providerId="LiveId" clId="{6A0D1C55-B8D7-413E-A91A-24C3FD71DD5B}" dt="2025-12-15T23:53:01.819" v="55" actId="14100"/>
        <pc:sldMkLst>
          <pc:docMk/>
          <pc:sldMk cId="0" sldId="256"/>
        </pc:sldMkLst>
        <pc:picChg chg="add mod">
          <ac:chgData name="Matan Elad" userId="9deb7d95cfd88339" providerId="LiveId" clId="{6A0D1C55-B8D7-413E-A91A-24C3FD71DD5B}" dt="2025-12-15T23:53:01.819" v="55" actId="14100"/>
          <ac:picMkLst>
            <pc:docMk/>
            <pc:sldMk cId="0" sldId="256"/>
            <ac:picMk id="3" creationId="{433A16CB-20E5-C89B-6D9A-F9088B7401FF}"/>
          </ac:picMkLst>
        </pc:picChg>
        <pc:picChg chg="add del mod">
          <ac:chgData name="Matan Elad" userId="9deb7d95cfd88339" providerId="LiveId" clId="{6A0D1C55-B8D7-413E-A91A-24C3FD71DD5B}" dt="2025-12-15T23:49:55.586" v="38" actId="478"/>
          <ac:picMkLst>
            <pc:docMk/>
            <pc:sldMk cId="0" sldId="256"/>
            <ac:picMk id="5" creationId="{8E7DE02D-B879-C23D-0327-2A46E38381EF}"/>
          </ac:picMkLst>
        </pc:picChg>
      </pc:sldChg>
      <pc:sldChg chg="modSp mod">
        <pc:chgData name="Matan Elad" userId="9deb7d95cfd88339" providerId="LiveId" clId="{6A0D1C55-B8D7-413E-A91A-24C3FD71DD5B}" dt="2025-12-15T23:20:49.696" v="3" actId="33524"/>
        <pc:sldMkLst>
          <pc:docMk/>
          <pc:sldMk cId="0" sldId="257"/>
        </pc:sldMkLst>
        <pc:spChg chg="mod">
          <ac:chgData name="Matan Elad" userId="9deb7d95cfd88339" providerId="LiveId" clId="{6A0D1C55-B8D7-413E-A91A-24C3FD71DD5B}" dt="2025-12-15T23:20:44.997" v="2" actId="33524"/>
          <ac:spMkLst>
            <pc:docMk/>
            <pc:sldMk cId="0" sldId="257"/>
            <ac:spMk id="66" creationId="{00000000-0000-0000-0000-000000000000}"/>
          </ac:spMkLst>
        </pc:spChg>
        <pc:spChg chg="mod">
          <ac:chgData name="Matan Elad" userId="9deb7d95cfd88339" providerId="LiveId" clId="{6A0D1C55-B8D7-413E-A91A-24C3FD71DD5B}" dt="2025-12-15T23:20:28.640" v="1" actId="14100"/>
          <ac:spMkLst>
            <pc:docMk/>
            <pc:sldMk cId="0" sldId="257"/>
            <ac:spMk id="70" creationId="{00000000-0000-0000-0000-000000000000}"/>
          </ac:spMkLst>
        </pc:spChg>
        <pc:spChg chg="mod">
          <ac:chgData name="Matan Elad" userId="9deb7d95cfd88339" providerId="LiveId" clId="{6A0D1C55-B8D7-413E-A91A-24C3FD71DD5B}" dt="2025-12-15T23:20:49.696" v="3" actId="33524"/>
          <ac:spMkLst>
            <pc:docMk/>
            <pc:sldMk cId="0" sldId="257"/>
            <ac:spMk id="74" creationId="{00000000-0000-0000-0000-000000000000}"/>
          </ac:spMkLst>
        </pc:spChg>
      </pc:sldChg>
      <pc:sldChg chg="addSp delSp modSp mod">
        <pc:chgData name="Matan Elad" userId="9deb7d95cfd88339" providerId="LiveId" clId="{6A0D1C55-B8D7-413E-A91A-24C3FD71DD5B}" dt="2025-12-15T23:41:55.542" v="11" actId="14826"/>
        <pc:sldMkLst>
          <pc:docMk/>
          <pc:sldMk cId="0" sldId="259"/>
        </pc:sldMkLst>
        <pc:spChg chg="add">
          <ac:chgData name="Matan Elad" userId="9deb7d95cfd88339" providerId="LiveId" clId="{6A0D1C55-B8D7-413E-A91A-24C3FD71DD5B}" dt="2025-12-15T23:26:53.166" v="6"/>
          <ac:spMkLst>
            <pc:docMk/>
            <pc:sldMk cId="0" sldId="259"/>
            <ac:spMk id="2" creationId="{93ECC430-073F-CABC-D25F-F6EFFB985E90}"/>
          </ac:spMkLst>
        </pc:spChg>
        <pc:spChg chg="add mod">
          <ac:chgData name="Matan Elad" userId="9deb7d95cfd88339" providerId="LiveId" clId="{6A0D1C55-B8D7-413E-A91A-24C3FD71DD5B}" dt="2025-12-15T23:26:57.420" v="8"/>
          <ac:spMkLst>
            <pc:docMk/>
            <pc:sldMk cId="0" sldId="259"/>
            <ac:spMk id="3" creationId="{61BB1232-4807-2E9A-15FB-FFAA4AA763DD}"/>
          </ac:spMkLst>
        </pc:spChg>
        <pc:spChg chg="add del">
          <ac:chgData name="Matan Elad" userId="9deb7d95cfd88339" providerId="LiveId" clId="{6A0D1C55-B8D7-413E-A91A-24C3FD71DD5B}" dt="2025-12-15T23:22:05.760" v="5" actId="478"/>
          <ac:spMkLst>
            <pc:docMk/>
            <pc:sldMk cId="0" sldId="259"/>
            <ac:spMk id="105" creationId="{00000000-0000-0000-0000-000000000000}"/>
          </ac:spMkLst>
        </pc:spChg>
        <pc:picChg chg="mod">
          <ac:chgData name="Matan Elad" userId="9deb7d95cfd88339" providerId="LiveId" clId="{6A0D1C55-B8D7-413E-A91A-24C3FD71DD5B}" dt="2025-12-15T23:40:37.545" v="10" actId="14826"/>
          <ac:picMkLst>
            <pc:docMk/>
            <pc:sldMk cId="0" sldId="259"/>
            <ac:picMk id="93" creationId="{00000000-0000-0000-0000-000000000000}"/>
          </ac:picMkLst>
        </pc:picChg>
        <pc:picChg chg="mod">
          <ac:chgData name="Matan Elad" userId="9deb7d95cfd88339" providerId="LiveId" clId="{6A0D1C55-B8D7-413E-A91A-24C3FD71DD5B}" dt="2025-12-15T23:41:55.542" v="11" actId="14826"/>
          <ac:picMkLst>
            <pc:docMk/>
            <pc:sldMk cId="0" sldId="259"/>
            <ac:picMk id="96" creationId="{00000000-0000-0000-0000-000000000000}"/>
          </ac:picMkLst>
        </pc:picChg>
        <pc:picChg chg="mod">
          <ac:chgData name="Matan Elad" userId="9deb7d95cfd88339" providerId="LiveId" clId="{6A0D1C55-B8D7-413E-A91A-24C3FD71DD5B}" dt="2025-12-15T23:27:00.552" v="9" actId="14826"/>
          <ac:picMkLst>
            <pc:docMk/>
            <pc:sldMk cId="0" sldId="259"/>
            <ac:picMk id="102" creationId="{00000000-0000-0000-0000-000000000000}"/>
          </ac:picMkLst>
        </pc:picChg>
      </pc:sldChg>
      <pc:sldChg chg="modSp mod">
        <pc:chgData name="Matan Elad" userId="9deb7d95cfd88339" providerId="LiveId" clId="{6A0D1C55-B8D7-413E-A91A-24C3FD71DD5B}" dt="2025-12-15T23:19:49.873" v="0" actId="14100"/>
        <pc:sldMkLst>
          <pc:docMk/>
          <pc:sldMk cId="0" sldId="262"/>
        </pc:sldMkLst>
        <pc:spChg chg="mod">
          <ac:chgData name="Matan Elad" userId="9deb7d95cfd88339" providerId="LiveId" clId="{6A0D1C55-B8D7-413E-A91A-24C3FD71DD5B}" dt="2025-12-15T23:19:49.873" v="0" actId="14100"/>
          <ac:spMkLst>
            <pc:docMk/>
            <pc:sldMk cId="0" sldId="262"/>
            <ac:spMk id="14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324124" y="261794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lang="en-US" sz="44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Acoustic </a:t>
            </a:r>
            <a:endParaRPr sz="4400" b="0" i="0" u="none" strike="noStrike" cap="none"/>
          </a:p>
        </p:txBody>
      </p:sp>
      <p:sp>
        <p:nvSpPr>
          <p:cNvPr id="46" name="Google Shape;46;p10"/>
          <p:cNvSpPr/>
          <p:nvPr/>
        </p:nvSpPr>
        <p:spPr>
          <a:xfrm>
            <a:off x="6324124" y="3417689"/>
            <a:ext cx="6136719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lang="en-US" sz="44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Aerial Threat Detection</a:t>
            </a:r>
            <a:endParaRPr sz="4400" b="0" i="0" u="none" strike="noStrike" cap="none"/>
          </a:p>
        </p:txBody>
      </p:sp>
      <p:sp>
        <p:nvSpPr>
          <p:cNvPr id="47" name="Google Shape;47;p10"/>
          <p:cNvSpPr/>
          <p:nvPr/>
        </p:nvSpPr>
        <p:spPr>
          <a:xfrm>
            <a:off x="6324124" y="4480679"/>
            <a:ext cx="7468553" cy="47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350"/>
              <a:buFont typeface="Funnel Sans"/>
              <a:buNone/>
            </a:pPr>
            <a:r>
              <a:rPr lang="en-US" sz="23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Team 110</a:t>
            </a:r>
            <a:endParaRPr sz="2350" b="0" i="0" u="none" strike="noStrike" cap="none"/>
          </a:p>
        </p:txBody>
      </p:sp>
      <p:sp>
        <p:nvSpPr>
          <p:cNvPr id="48" name="Google Shape;48;p10"/>
          <p:cNvSpPr/>
          <p:nvPr/>
        </p:nvSpPr>
        <p:spPr>
          <a:xfrm>
            <a:off x="6324124" y="5228511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lang="en-US" sz="18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Matan Elad    Guy Regev</a:t>
            </a:r>
            <a:endParaRPr sz="1850" b="0" i="0" u="none" strike="noStrike" cap="none"/>
          </a:p>
        </p:txBody>
      </p:sp>
      <p:sp>
        <p:nvSpPr>
          <p:cNvPr id="49" name="Google Shape;49;p10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33A16CB-20E5-C89B-6D9A-F9088B740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3" b="89890" l="7353" r="95956">
                        <a14:foregroundMark x1="7353" y1="41360" x2="7353" y2="41360"/>
                        <a14:foregroundMark x1="92647" y1="35662" x2="92647" y2="35662"/>
                        <a14:foregroundMark x1="92647" y1="60846" x2="92647" y2="60846"/>
                        <a14:foregroundMark x1="95956" y1="34926" x2="95956" y2="34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8949" y="4769428"/>
            <a:ext cx="3509848" cy="35098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208871" y="895707"/>
            <a:ext cx="2428518" cy="30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900"/>
              <a:buFont typeface="Funnel Display"/>
              <a:buNone/>
            </a:pPr>
            <a:r>
              <a:rPr lang="en-US" sz="19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Chapter 1</a:t>
            </a:r>
            <a:endParaRPr sz="1900" b="0" i="0" u="none" strike="noStrike" cap="none"/>
          </a:p>
        </p:txBody>
      </p:sp>
      <p:sp>
        <p:nvSpPr>
          <p:cNvPr id="57" name="Google Shape;57;p11"/>
          <p:cNvSpPr/>
          <p:nvPr/>
        </p:nvSpPr>
        <p:spPr>
          <a:xfrm>
            <a:off x="6208871" y="1281827"/>
            <a:ext cx="4857155" cy="60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800"/>
              <a:buFont typeface="Funnel Display"/>
              <a:buNone/>
            </a:pPr>
            <a:r>
              <a:rPr lang="en-US" sz="38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The Problem: </a:t>
            </a:r>
            <a:endParaRPr sz="3800" b="0" i="0" u="none" strike="noStrike" cap="none"/>
          </a:p>
        </p:txBody>
      </p:sp>
      <p:sp>
        <p:nvSpPr>
          <p:cNvPr id="58" name="Google Shape;58;p11"/>
          <p:cNvSpPr/>
          <p:nvPr/>
        </p:nvSpPr>
        <p:spPr>
          <a:xfrm>
            <a:off x="6208871" y="1971556"/>
            <a:ext cx="4857155" cy="60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800"/>
              <a:buFont typeface="Funnel Display"/>
              <a:buNone/>
            </a:pPr>
            <a:r>
              <a:rPr lang="en-US" sz="38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Unseen Threats</a:t>
            </a:r>
            <a:endParaRPr sz="3800" b="0" i="0" u="none" strike="noStrike" cap="none"/>
          </a:p>
        </p:txBody>
      </p:sp>
      <p:sp>
        <p:nvSpPr>
          <p:cNvPr id="59" name="Google Shape;59;p11"/>
          <p:cNvSpPr/>
          <p:nvPr/>
        </p:nvSpPr>
        <p:spPr>
          <a:xfrm>
            <a:off x="6208871" y="2888337"/>
            <a:ext cx="3746302" cy="1971437"/>
          </a:xfrm>
          <a:prstGeom prst="roundRect">
            <a:avLst>
              <a:gd name="adj" fmla="val 5566"/>
            </a:avLst>
          </a:prstGeom>
          <a:solidFill>
            <a:srgbClr val="FAF5EB"/>
          </a:solidFill>
          <a:ln w="22850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6186011" y="2888337"/>
            <a:ext cx="91440" cy="1971437"/>
          </a:xfrm>
          <a:prstGeom prst="roundRect">
            <a:avLst>
              <a:gd name="adj" fmla="val 94818"/>
            </a:avLst>
          </a:prstGeom>
          <a:solidFill>
            <a:srgbClr val="3371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6506647" y="3117533"/>
            <a:ext cx="3219331" cy="7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50"/>
              <a:buFont typeface="Funnel Display"/>
              <a:buNone/>
            </a:pPr>
            <a:r>
              <a:rPr lang="en-US" sz="22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The Poor Man’s Air Force</a:t>
            </a:r>
            <a:endParaRPr sz="2250" b="0" i="0" u="none" strike="noStrike" cap="none"/>
          </a:p>
        </p:txBody>
      </p:sp>
      <p:sp>
        <p:nvSpPr>
          <p:cNvPr id="62" name="Google Shape;62;p11"/>
          <p:cNvSpPr/>
          <p:nvPr/>
        </p:nvSpPr>
        <p:spPr>
          <a:xfrm>
            <a:off x="6506647" y="3970020"/>
            <a:ext cx="3219331" cy="66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lang="en-US" sz="160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Low-cost, accessible drones pose growing security risks.</a:t>
            </a:r>
            <a:endParaRPr sz="1600" b="0" i="0" u="none" strike="noStrike" cap="none"/>
          </a:p>
        </p:txBody>
      </p:sp>
      <p:sp>
        <p:nvSpPr>
          <p:cNvPr id="63" name="Google Shape;63;p11"/>
          <p:cNvSpPr/>
          <p:nvPr/>
        </p:nvSpPr>
        <p:spPr>
          <a:xfrm>
            <a:off x="10161508" y="2888337"/>
            <a:ext cx="3746421" cy="1971437"/>
          </a:xfrm>
          <a:prstGeom prst="roundRect">
            <a:avLst>
              <a:gd name="adj" fmla="val 5566"/>
            </a:avLst>
          </a:prstGeom>
          <a:solidFill>
            <a:srgbClr val="FAF5EB"/>
          </a:solidFill>
          <a:ln w="22850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10138648" y="2888337"/>
            <a:ext cx="91440" cy="1971437"/>
          </a:xfrm>
          <a:prstGeom prst="roundRect">
            <a:avLst>
              <a:gd name="adj" fmla="val 94818"/>
            </a:avLst>
          </a:prstGeom>
          <a:solidFill>
            <a:srgbClr val="3371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10459283" y="3117533"/>
            <a:ext cx="2914293" cy="36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50"/>
              <a:buFont typeface="Funnel Display"/>
              <a:buNone/>
            </a:pPr>
            <a:r>
              <a:rPr lang="en-US" sz="22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Hidden in Plain Sky</a:t>
            </a:r>
            <a:endParaRPr sz="2250" b="0" i="0" u="none" strike="noStrike" cap="none"/>
          </a:p>
        </p:txBody>
      </p:sp>
      <p:sp>
        <p:nvSpPr>
          <p:cNvPr id="66" name="Google Shape;66;p11"/>
          <p:cNvSpPr/>
          <p:nvPr/>
        </p:nvSpPr>
        <p:spPr>
          <a:xfrm>
            <a:off x="10459283" y="3605689"/>
            <a:ext cx="3219450" cy="99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lang="en-US" sz="1600" b="0" i="0" u="none" strike="noStrike" cap="none" dirty="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The drones' small size and flight characteristics hinder detection by traditional methods.</a:t>
            </a:r>
            <a:endParaRPr sz="1600" b="0" i="0" u="none" strike="noStrike" cap="none" dirty="0"/>
          </a:p>
        </p:txBody>
      </p:sp>
      <p:sp>
        <p:nvSpPr>
          <p:cNvPr id="67" name="Google Shape;67;p11"/>
          <p:cNvSpPr/>
          <p:nvPr/>
        </p:nvSpPr>
        <p:spPr>
          <a:xfrm>
            <a:off x="6208871" y="5066109"/>
            <a:ext cx="3746302" cy="2267664"/>
          </a:xfrm>
          <a:prstGeom prst="roundRect">
            <a:avLst>
              <a:gd name="adj" fmla="val 4839"/>
            </a:avLst>
          </a:prstGeom>
          <a:solidFill>
            <a:srgbClr val="FAF5EB"/>
          </a:solidFill>
          <a:ln w="22850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6186011" y="5066109"/>
            <a:ext cx="91440" cy="2267664"/>
          </a:xfrm>
          <a:prstGeom prst="roundRect">
            <a:avLst>
              <a:gd name="adj" fmla="val 94818"/>
            </a:avLst>
          </a:prstGeom>
          <a:solidFill>
            <a:srgbClr val="3371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6506647" y="5295305"/>
            <a:ext cx="2914293" cy="36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50"/>
              <a:buFont typeface="Funnel Display"/>
              <a:buNone/>
            </a:pPr>
            <a:r>
              <a:rPr lang="en-US" sz="22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Detection at a Price</a:t>
            </a:r>
            <a:endParaRPr sz="2250" b="0" i="0" u="none" strike="noStrike" cap="none"/>
          </a:p>
        </p:txBody>
      </p:sp>
      <p:sp>
        <p:nvSpPr>
          <p:cNvPr id="70" name="Google Shape;70;p11"/>
          <p:cNvSpPr/>
          <p:nvPr/>
        </p:nvSpPr>
        <p:spPr>
          <a:xfrm>
            <a:off x="6506647" y="5783461"/>
            <a:ext cx="3219331" cy="155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lang="en-US" sz="1600" b="0" i="0" u="none" strike="noStrike" cap="none" dirty="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Traditional methods are costly, complex, large, and immobile, with limited success against small drones.</a:t>
            </a:r>
            <a:endParaRPr sz="1600" b="0" i="0" u="none" strike="noStrike" cap="none" dirty="0"/>
          </a:p>
        </p:txBody>
      </p:sp>
      <p:sp>
        <p:nvSpPr>
          <p:cNvPr id="71" name="Google Shape;71;p11"/>
          <p:cNvSpPr/>
          <p:nvPr/>
        </p:nvSpPr>
        <p:spPr>
          <a:xfrm>
            <a:off x="10161508" y="5066109"/>
            <a:ext cx="3746421" cy="2267664"/>
          </a:xfrm>
          <a:prstGeom prst="roundRect">
            <a:avLst>
              <a:gd name="adj" fmla="val 4839"/>
            </a:avLst>
          </a:prstGeom>
          <a:solidFill>
            <a:srgbClr val="FAF5EB"/>
          </a:solidFill>
          <a:ln w="22850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10138648" y="5066109"/>
            <a:ext cx="91440" cy="2267664"/>
          </a:xfrm>
          <a:prstGeom prst="roundRect">
            <a:avLst>
              <a:gd name="adj" fmla="val 94818"/>
            </a:avLst>
          </a:prstGeom>
          <a:solidFill>
            <a:srgbClr val="3371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10459283" y="5295305"/>
            <a:ext cx="2914293" cy="36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50"/>
              <a:buFont typeface="Funnel Display"/>
              <a:buNone/>
            </a:pPr>
            <a:r>
              <a:rPr lang="en-US" sz="22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No Place Is Safe</a:t>
            </a:r>
            <a:endParaRPr sz="2250" b="0" i="0" u="none" strike="noStrike" cap="none"/>
          </a:p>
        </p:txBody>
      </p:sp>
      <p:sp>
        <p:nvSpPr>
          <p:cNvPr id="74" name="Google Shape;74;p11"/>
          <p:cNvSpPr/>
          <p:nvPr/>
        </p:nvSpPr>
        <p:spPr>
          <a:xfrm>
            <a:off x="10459283" y="5783461"/>
            <a:ext cx="3219450" cy="99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lang="en-US" sz="1600" b="0" i="0" u="none" strike="noStrike" cap="none" dirty="0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Even military, government, and civilian sites remain vulnerable to drone-based threats.</a:t>
            </a:r>
            <a:endParaRPr sz="1600" b="0" i="0" u="none" strike="noStrike" cap="none" dirty="0"/>
          </a:p>
        </p:txBody>
      </p:sp>
      <p:sp>
        <p:nvSpPr>
          <p:cNvPr id="75" name="Google Shape;75;p11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726043" y="570428"/>
            <a:ext cx="2440424" cy="30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900"/>
              <a:buFont typeface="Funnel Display"/>
              <a:buNone/>
            </a:pPr>
            <a:r>
              <a:rPr lang="en-US" sz="19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Chapter 2</a:t>
            </a:r>
            <a:endParaRPr sz="1900" b="0" i="0" u="none" strike="noStrike" cap="none"/>
          </a:p>
        </p:txBody>
      </p:sp>
      <p:sp>
        <p:nvSpPr>
          <p:cNvPr id="82" name="Google Shape;82;p12"/>
          <p:cNvSpPr/>
          <p:nvPr/>
        </p:nvSpPr>
        <p:spPr>
          <a:xfrm>
            <a:off x="726043" y="958334"/>
            <a:ext cx="8938498" cy="61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800"/>
              <a:buFont typeface="Funnel Display"/>
              <a:buNone/>
            </a:pPr>
            <a:r>
              <a:rPr lang="en-US" sz="38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The Solution: Intelligent Audio Analysis</a:t>
            </a:r>
            <a:endParaRPr sz="3800" b="0" i="0" u="none" strike="noStrike" cap="none"/>
          </a:p>
        </p:txBody>
      </p:sp>
      <p:sp>
        <p:nvSpPr>
          <p:cNvPr id="83" name="Google Shape;83;p12"/>
          <p:cNvSpPr/>
          <p:nvPr/>
        </p:nvSpPr>
        <p:spPr>
          <a:xfrm>
            <a:off x="726043" y="1879640"/>
            <a:ext cx="13178314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00"/>
              <a:buFont typeface="Funnel Sans"/>
              <a:buNone/>
            </a:pPr>
            <a:r>
              <a:rPr lang="en-US" sz="160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Our solution combines cutting-edge deep learning with traditional DSP for robust acoustic drone detection.</a:t>
            </a:r>
            <a:endParaRPr sz="1600" b="0" i="0" u="none" strike="noStrike" cap="none"/>
          </a:p>
        </p:txBody>
      </p:sp>
      <p:pic>
        <p:nvPicPr>
          <p:cNvPr id="84" name="Google Shape;84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692" y="2444829"/>
            <a:ext cx="11178897" cy="52162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837724" y="111847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2200"/>
              <a:buFont typeface="Funnel Display"/>
              <a:buNone/>
            </a:pPr>
            <a:r>
              <a:rPr lang="en-US" sz="22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Chapter 3</a:t>
            </a:r>
            <a:endParaRPr sz="2200" b="0" i="0" u="none" strike="noStrike" cap="none"/>
          </a:p>
        </p:txBody>
      </p:sp>
      <p:sp>
        <p:nvSpPr>
          <p:cNvPr id="92" name="Google Shape;92;p13"/>
          <p:cNvSpPr/>
          <p:nvPr/>
        </p:nvSpPr>
        <p:spPr>
          <a:xfrm>
            <a:off x="837724" y="1566148"/>
            <a:ext cx="10639187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lang="en-US" sz="44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Work Done Until Today: Foundation Laid</a:t>
            </a:r>
            <a:endParaRPr sz="4400" b="0" i="0" u="none" strike="noStrike" cap="none"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847481" y="2629138"/>
            <a:ext cx="2994791" cy="1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837724" y="473142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lang="en-US" sz="220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DSP infrastructure</a:t>
            </a:r>
            <a:endParaRPr sz="2200" b="0" i="0" u="none" strike="noStrike" cap="none"/>
          </a:p>
        </p:txBody>
      </p:sp>
      <p:sp>
        <p:nvSpPr>
          <p:cNvPr id="95" name="Google Shape;95;p13"/>
          <p:cNvSpPr/>
          <p:nvPr/>
        </p:nvSpPr>
        <p:spPr>
          <a:xfrm>
            <a:off x="837724" y="5226963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lang="en-US" sz="18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We implemented the core DSP infrastructure, including spectral analysis and feature extraction.</a:t>
            </a:r>
            <a:endParaRPr sz="1850" b="0" i="0" u="none" strike="noStrike" cap="none"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160990" y="2629138"/>
            <a:ext cx="2994791" cy="1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4151233" y="4731425"/>
            <a:ext cx="3014305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lang="en-US" sz="220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CNN Model Development</a:t>
            </a:r>
            <a:endParaRPr sz="2200" b="0" i="0" u="none" strike="noStrike" cap="none"/>
          </a:p>
        </p:txBody>
      </p:sp>
      <p:sp>
        <p:nvSpPr>
          <p:cNvPr id="98" name="Google Shape;98;p13"/>
          <p:cNvSpPr/>
          <p:nvPr/>
        </p:nvSpPr>
        <p:spPr>
          <a:xfrm>
            <a:off x="4151233" y="5578912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lang="en-US" sz="18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We implemented the backbone of the CNN classifier and training infrastructure.</a:t>
            </a:r>
            <a:endParaRPr sz="1850" b="0" i="0" u="none" strike="noStrike" cap="none"/>
          </a:p>
        </p:txBody>
      </p:sp>
      <p:pic>
        <p:nvPicPr>
          <p:cNvPr id="99" name="Google Shape;99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4743" y="2629138"/>
            <a:ext cx="3014305" cy="1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>
            <a:off x="7464743" y="473142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lang="en-US" sz="220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Training Dataset</a:t>
            </a:r>
            <a:endParaRPr sz="2200" b="0" i="0" u="none" strike="noStrike" cap="none"/>
          </a:p>
        </p:txBody>
      </p:sp>
      <p:sp>
        <p:nvSpPr>
          <p:cNvPr id="101" name="Google Shape;101;p13"/>
          <p:cNvSpPr/>
          <p:nvPr/>
        </p:nvSpPr>
        <p:spPr>
          <a:xfrm>
            <a:off x="7464743" y="5226963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lang="en-US" sz="18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We are in the proccess of recording and labeling a comperhensive drone acoustics dataset.</a:t>
            </a:r>
            <a:endParaRPr sz="1850" b="0" i="0" u="none" strike="noStrike" cap="none"/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0788068" y="2629138"/>
            <a:ext cx="2994791" cy="186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10778252" y="473142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2200"/>
              <a:buFont typeface="Funnel Display"/>
              <a:buNone/>
            </a:pPr>
            <a:r>
              <a:rPr lang="en-US" sz="220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Hardware Testing</a:t>
            </a:r>
            <a:endParaRPr sz="2200" b="0" i="0" u="none" strike="noStrike" cap="none"/>
          </a:p>
        </p:txBody>
      </p:sp>
      <p:sp>
        <p:nvSpPr>
          <p:cNvPr id="104" name="Google Shape;104;p13"/>
          <p:cNvSpPr/>
          <p:nvPr/>
        </p:nvSpPr>
        <p:spPr>
          <a:xfrm>
            <a:off x="10778252" y="5226963"/>
            <a:ext cx="3014424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Funnel Sans"/>
              <a:buNone/>
            </a:pPr>
            <a:r>
              <a:rPr lang="en-US" sz="18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Acquirement and initial testing of the microphones, microcontroller, and hardware constraints. </a:t>
            </a:r>
            <a:endParaRPr sz="1850" b="0" i="0" u="none" strike="noStrike" cap="none"/>
          </a:p>
        </p:txBody>
      </p:sp>
      <p:sp>
        <p:nvSpPr>
          <p:cNvPr id="105" name="Google Shape;105;p13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837724" y="153793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4400"/>
              <a:buFont typeface="Funnel Display"/>
              <a:buNone/>
            </a:pPr>
            <a:r>
              <a:rPr lang="en-US" sz="44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Initial Results</a:t>
            </a:r>
            <a:endParaRPr sz="4400" b="0" i="0" u="none" strike="noStrike" cap="none"/>
          </a:p>
        </p:txBody>
      </p:sp>
      <p:pic>
        <p:nvPicPr>
          <p:cNvPr id="112" name="Google Shape;11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344" y="2874288"/>
            <a:ext cx="5633799" cy="359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0596" y="2874288"/>
            <a:ext cx="3335774" cy="359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7822" y="2874288"/>
            <a:ext cx="3587115" cy="3590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671036" y="527328"/>
            <a:ext cx="2255877" cy="28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750"/>
              <a:buFont typeface="Funnel Display"/>
              <a:buNone/>
            </a:pPr>
            <a:r>
              <a:rPr lang="en-US" sz="175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Chapter 4</a:t>
            </a:r>
            <a:endParaRPr sz="1750" b="0" i="0" u="none" strike="noStrike" cap="none"/>
          </a:p>
        </p:txBody>
      </p:sp>
      <p:sp>
        <p:nvSpPr>
          <p:cNvPr id="122" name="Google Shape;122;p15"/>
          <p:cNvSpPr/>
          <p:nvPr/>
        </p:nvSpPr>
        <p:spPr>
          <a:xfrm>
            <a:off x="671036" y="885944"/>
            <a:ext cx="6687264" cy="56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50"/>
              <a:buFont typeface="Funnel Display"/>
              <a:buNone/>
            </a:pPr>
            <a:r>
              <a:rPr lang="en-US" sz="355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Minimum Viable Product (MVP)</a:t>
            </a:r>
            <a:endParaRPr sz="3550" b="0" i="0" u="none" strike="noStrike" cap="none"/>
          </a:p>
        </p:txBody>
      </p:sp>
      <p:sp>
        <p:nvSpPr>
          <p:cNvPr id="123" name="Google Shape;123;p15"/>
          <p:cNvSpPr/>
          <p:nvPr/>
        </p:nvSpPr>
        <p:spPr>
          <a:xfrm>
            <a:off x="671036" y="1737479"/>
            <a:ext cx="13288328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00"/>
              <a:buFont typeface="Funnel Sans"/>
              <a:buNone/>
            </a:pPr>
            <a:r>
              <a:rPr lang="en-US" sz="150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In our MVP we focus on:</a:t>
            </a:r>
            <a:endParaRPr sz="1500" b="0" i="0" u="none" strike="noStrike" cap="none"/>
          </a:p>
        </p:txBody>
      </p:sp>
      <p:sp>
        <p:nvSpPr>
          <p:cNvPr id="124" name="Google Shape;124;p15"/>
          <p:cNvSpPr/>
          <p:nvPr/>
        </p:nvSpPr>
        <p:spPr>
          <a:xfrm>
            <a:off x="671036" y="2259925"/>
            <a:ext cx="13288328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00"/>
              <a:buFont typeface="Funnel Sans"/>
              <a:buChar char="•"/>
            </a:pPr>
            <a:r>
              <a:rPr lang="en-US" sz="150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CNN classifier</a:t>
            </a:r>
            <a:endParaRPr sz="1500" b="0" i="0" u="none" strike="noStrike" cap="none"/>
          </a:p>
        </p:txBody>
      </p:sp>
      <p:sp>
        <p:nvSpPr>
          <p:cNvPr id="125" name="Google Shape;125;p15"/>
          <p:cNvSpPr/>
          <p:nvPr/>
        </p:nvSpPr>
        <p:spPr>
          <a:xfrm>
            <a:off x="671036" y="2633782"/>
            <a:ext cx="13288328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00"/>
              <a:buFont typeface="Funnel Sans"/>
              <a:buChar char="•"/>
            </a:pPr>
            <a:r>
              <a:rPr lang="en-US" sz="150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Limited directionality proof-of-concept</a:t>
            </a:r>
            <a:endParaRPr sz="1500" b="0" i="0" u="none" strike="noStrike" cap="none"/>
          </a:p>
        </p:txBody>
      </p:sp>
      <p:sp>
        <p:nvSpPr>
          <p:cNvPr id="126" name="Google Shape;126;p15"/>
          <p:cNvSpPr/>
          <p:nvPr/>
        </p:nvSpPr>
        <p:spPr>
          <a:xfrm>
            <a:off x="671036" y="3007638"/>
            <a:ext cx="13288328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500"/>
              <a:buFont typeface="Funnel Sans"/>
              <a:buChar char="•"/>
            </a:pPr>
            <a:r>
              <a:rPr lang="en-US" sz="150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Simple and intuitive user interface</a:t>
            </a:r>
            <a:endParaRPr sz="1500" b="0" i="0" u="none" strike="noStrike" cap="none"/>
          </a:p>
        </p:txBody>
      </p:sp>
      <p:pic>
        <p:nvPicPr>
          <p:cNvPr id="127" name="Google Shape;127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7123" y="3530084"/>
            <a:ext cx="9236154" cy="41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742474" y="583287"/>
            <a:ext cx="2495788" cy="31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1950"/>
              <a:buFont typeface="Funnel Display"/>
              <a:buNone/>
            </a:pPr>
            <a:r>
              <a:rPr lang="en-US" sz="195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Chapter 5</a:t>
            </a:r>
            <a:endParaRPr sz="1950" b="0" i="0" u="none" strike="noStrike" cap="none"/>
          </a:p>
        </p:txBody>
      </p:sp>
      <p:sp>
        <p:nvSpPr>
          <p:cNvPr id="135" name="Google Shape;135;p16"/>
          <p:cNvSpPr/>
          <p:nvPr/>
        </p:nvSpPr>
        <p:spPr>
          <a:xfrm>
            <a:off x="742474" y="980003"/>
            <a:ext cx="4991695" cy="62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900"/>
              <a:buFont typeface="Funnel Display"/>
              <a:buNone/>
            </a:pPr>
            <a:r>
              <a:rPr lang="en-US" sz="3900" b="0" i="0" u="none" strike="noStrike" cap="none">
                <a:solidFill>
                  <a:srgbClr val="051D3A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Remaining Tasks</a:t>
            </a:r>
            <a:endParaRPr sz="3900" b="0" i="0" u="none" strike="noStrike" cap="none"/>
          </a:p>
        </p:txBody>
      </p:sp>
      <p:sp>
        <p:nvSpPr>
          <p:cNvPr id="136" name="Google Shape;136;p16"/>
          <p:cNvSpPr/>
          <p:nvPr/>
        </p:nvSpPr>
        <p:spPr>
          <a:xfrm>
            <a:off x="954643" y="2240280"/>
            <a:ext cx="212050" cy="954524"/>
          </a:xfrm>
          <a:prstGeom prst="roundRect">
            <a:avLst>
              <a:gd name="adj" fmla="val 42019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742474" y="2101096"/>
            <a:ext cx="636389" cy="636389"/>
          </a:xfrm>
          <a:prstGeom prst="roundRect">
            <a:avLst>
              <a:gd name="adj" fmla="val 71843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541" y="2260283"/>
            <a:ext cx="318135" cy="31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1590913" y="2134195"/>
            <a:ext cx="4445437" cy="31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950"/>
              <a:buFont typeface="Funnel Display"/>
              <a:buNone/>
            </a:pPr>
            <a:r>
              <a:rPr lang="en-US" sz="19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Training Data Recording and Labeling</a:t>
            </a:r>
            <a:endParaRPr sz="1950" b="0" i="0" u="none" strike="noStrike" cap="none"/>
          </a:p>
        </p:txBody>
      </p:sp>
      <p:sp>
        <p:nvSpPr>
          <p:cNvPr id="140" name="Google Shape;140;p16"/>
          <p:cNvSpPr/>
          <p:nvPr/>
        </p:nvSpPr>
        <p:spPr>
          <a:xfrm>
            <a:off x="1590913" y="2573417"/>
            <a:ext cx="12297013" cy="33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Sans"/>
              <a:buNone/>
            </a:pPr>
            <a:r>
              <a:rPr lang="en-US" sz="16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Finalize the acquirement of acoustic data with enough variation to train the model.</a:t>
            </a:r>
            <a:endParaRPr sz="1650" b="0" i="0" u="none" strike="noStrike" cap="none"/>
          </a:p>
        </p:txBody>
      </p:sp>
      <p:sp>
        <p:nvSpPr>
          <p:cNvPr id="141" name="Google Shape;141;p16"/>
          <p:cNvSpPr/>
          <p:nvPr/>
        </p:nvSpPr>
        <p:spPr>
          <a:xfrm>
            <a:off x="1272778" y="3725108"/>
            <a:ext cx="212050" cy="954524"/>
          </a:xfrm>
          <a:prstGeom prst="roundRect">
            <a:avLst>
              <a:gd name="adj" fmla="val 42019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060609" y="3585924"/>
            <a:ext cx="636389" cy="636389"/>
          </a:xfrm>
          <a:prstGeom prst="roundRect">
            <a:avLst>
              <a:gd name="adj" fmla="val 71843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676" y="3745111"/>
            <a:ext cx="318135" cy="31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1909048" y="3619024"/>
            <a:ext cx="4333994" cy="31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950"/>
              <a:buFont typeface="Funnel Display"/>
              <a:buNone/>
            </a:pPr>
            <a:r>
              <a:rPr lang="en-US" sz="19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CNN Model Training and Refinement</a:t>
            </a:r>
            <a:endParaRPr sz="1950" b="0" i="0" u="none" strike="noStrike" cap="none"/>
          </a:p>
        </p:txBody>
      </p:sp>
      <p:sp>
        <p:nvSpPr>
          <p:cNvPr id="145" name="Google Shape;145;p16"/>
          <p:cNvSpPr/>
          <p:nvPr/>
        </p:nvSpPr>
        <p:spPr>
          <a:xfrm>
            <a:off x="1909048" y="4058245"/>
            <a:ext cx="11978878" cy="33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Sans"/>
              <a:buNone/>
            </a:pPr>
            <a:r>
              <a:rPr lang="en-US" sz="16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Train the model on the dataset, optimize hyper-parameters and model structure.</a:t>
            </a:r>
            <a:endParaRPr sz="1650" b="0" i="0" u="none" strike="noStrike" cap="none"/>
          </a:p>
        </p:txBody>
      </p:sp>
      <p:sp>
        <p:nvSpPr>
          <p:cNvPr id="146" name="Google Shape;146;p16"/>
          <p:cNvSpPr/>
          <p:nvPr/>
        </p:nvSpPr>
        <p:spPr>
          <a:xfrm>
            <a:off x="1591032" y="5209937"/>
            <a:ext cx="212050" cy="954524"/>
          </a:xfrm>
          <a:prstGeom prst="roundRect">
            <a:avLst>
              <a:gd name="adj" fmla="val 42019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378863" y="5070753"/>
            <a:ext cx="636389" cy="636389"/>
          </a:xfrm>
          <a:prstGeom prst="roundRect">
            <a:avLst>
              <a:gd name="adj" fmla="val 71843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7930" y="5229939"/>
            <a:ext cx="318135" cy="31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2227302" y="5103852"/>
            <a:ext cx="5015162" cy="31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950"/>
              <a:buFont typeface="Funnel Display"/>
              <a:buNone/>
            </a:pPr>
            <a:r>
              <a:rPr lang="en-US" sz="1950" b="0" i="0" u="none" strike="noStrike" cap="none" dirty="0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System Integration &amp; Testing</a:t>
            </a:r>
            <a:endParaRPr sz="1950" b="0" i="0" u="none" strike="noStrike" cap="none" dirty="0"/>
          </a:p>
        </p:txBody>
      </p:sp>
      <p:sp>
        <p:nvSpPr>
          <p:cNvPr id="150" name="Google Shape;150;p16"/>
          <p:cNvSpPr/>
          <p:nvPr/>
        </p:nvSpPr>
        <p:spPr>
          <a:xfrm>
            <a:off x="2227302" y="5543074"/>
            <a:ext cx="11660624" cy="33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Sans"/>
              <a:buNone/>
            </a:pPr>
            <a:r>
              <a:rPr lang="en-US" sz="16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Combine all the components and do extensive field testing, using the test data.</a:t>
            </a:r>
            <a:endParaRPr sz="1650" b="0" i="0" u="none" strike="noStrike" cap="none"/>
          </a:p>
        </p:txBody>
      </p:sp>
      <p:sp>
        <p:nvSpPr>
          <p:cNvPr id="151" name="Google Shape;151;p16"/>
          <p:cNvSpPr/>
          <p:nvPr/>
        </p:nvSpPr>
        <p:spPr>
          <a:xfrm>
            <a:off x="1909286" y="6694765"/>
            <a:ext cx="212050" cy="954524"/>
          </a:xfrm>
          <a:prstGeom prst="roundRect">
            <a:avLst>
              <a:gd name="adj" fmla="val 42019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697117" y="6555581"/>
            <a:ext cx="636389" cy="636389"/>
          </a:xfrm>
          <a:prstGeom prst="roundRect">
            <a:avLst>
              <a:gd name="adj" fmla="val 71843"/>
            </a:avLst>
          </a:prstGeom>
          <a:solidFill>
            <a:srgbClr val="FAF5EB"/>
          </a:solidFill>
          <a:ln w="9525" cap="flat" cmpd="sng">
            <a:solidFill>
              <a:srgbClr val="D5CD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6184" y="6714768"/>
            <a:ext cx="318135" cy="318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2545556" y="6588681"/>
            <a:ext cx="2571750" cy="31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950"/>
              <a:buFont typeface="Funnel Display"/>
              <a:buNone/>
            </a:pPr>
            <a:r>
              <a:rPr lang="en-US" sz="1950" b="0" i="0" u="none" strike="noStrike" cap="none">
                <a:solidFill>
                  <a:srgbClr val="2B3541"/>
                </a:solidFill>
                <a:latin typeface="Funnel Display"/>
                <a:ea typeface="Funnel Display"/>
                <a:cs typeface="Funnel Display"/>
                <a:sym typeface="Funnel Display"/>
              </a:rPr>
              <a:t>Embed User Interface</a:t>
            </a:r>
            <a:endParaRPr sz="1950" b="0" i="0" u="none" strike="noStrike" cap="none"/>
          </a:p>
        </p:txBody>
      </p:sp>
      <p:sp>
        <p:nvSpPr>
          <p:cNvPr id="155" name="Google Shape;155;p16"/>
          <p:cNvSpPr/>
          <p:nvPr/>
        </p:nvSpPr>
        <p:spPr>
          <a:xfrm>
            <a:off x="2545556" y="7027902"/>
            <a:ext cx="11342370" cy="33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650"/>
              <a:buFont typeface="Funnel Sans"/>
              <a:buNone/>
            </a:pPr>
            <a:r>
              <a:rPr lang="en-US" sz="1650" b="0" i="0" u="none" strike="noStrike" cap="none">
                <a:solidFill>
                  <a:srgbClr val="2B3541"/>
                </a:solidFill>
                <a:latin typeface="Funnel Sans"/>
                <a:ea typeface="Funnel Sans"/>
                <a:cs typeface="Funnel Sans"/>
                <a:sym typeface="Funnel Sans"/>
              </a:rPr>
              <a:t>Implement the user interface and embed it within the finished system.</a:t>
            </a:r>
            <a:endParaRPr sz="1650" b="0" i="0" u="none" strike="noStrike" cap="none"/>
          </a:p>
        </p:txBody>
      </p:sp>
      <p:sp>
        <p:nvSpPr>
          <p:cNvPr id="156" name="Google Shape;156;p16"/>
          <p:cNvSpPr/>
          <p:nvPr/>
        </p:nvSpPr>
        <p:spPr>
          <a:xfrm>
            <a:off x="12648300" y="7482800"/>
            <a:ext cx="1886700" cy="704100"/>
          </a:xfrm>
          <a:prstGeom prst="rect">
            <a:avLst/>
          </a:prstGeom>
          <a:solidFill>
            <a:srgbClr val="FAF5EB"/>
          </a:solidFill>
          <a:ln w="9525" cap="flat" cmpd="sng">
            <a:solidFill>
              <a:srgbClr val="FAF5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מותאם אישית</PresentationFormat>
  <Paragraphs>52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2" baseType="lpstr">
      <vt:lpstr>Arial</vt:lpstr>
      <vt:lpstr>Funnel Display</vt:lpstr>
      <vt:lpstr>Funnel Sans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Matan Elad</cp:lastModifiedBy>
  <cp:revision>1</cp:revision>
  <dcterms:modified xsi:type="dcterms:W3CDTF">2025-12-15T23:53:02Z</dcterms:modified>
</cp:coreProperties>
</file>